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9" r:id="rId3"/>
    <p:sldId id="274" r:id="rId4"/>
    <p:sldId id="266" r:id="rId5"/>
    <p:sldId id="267" r:id="rId6"/>
    <p:sldId id="269" r:id="rId7"/>
    <p:sldId id="268" r:id="rId8"/>
    <p:sldId id="260" r:id="rId9"/>
    <p:sldId id="261" r:id="rId10"/>
    <p:sldId id="276" r:id="rId11"/>
    <p:sldId id="273" r:id="rId12"/>
    <p:sldId id="272" r:id="rId13"/>
    <p:sldId id="277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7F9"/>
    <a:srgbClr val="3EB1BE"/>
    <a:srgbClr val="0D3991"/>
    <a:srgbClr val="BFEEF3"/>
    <a:srgbClr val="A8CEEE"/>
    <a:srgbClr val="2477BA"/>
    <a:srgbClr val="AAF4E1"/>
    <a:srgbClr val="57E8C2"/>
    <a:srgbClr val="ABE8EF"/>
    <a:srgbClr val="227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BE5C5-89CC-4E9C-A4E5-56BAB2B751C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69F8-50B2-45E1-B027-1AAC731C7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5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4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0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3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49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2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8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23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6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22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8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1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3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4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5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1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направления деятельности регионального центра выявления, поддержки и развития способностей и талантов у детей и молодежи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157192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Ивлева Ирина Михайловна,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925277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начальника управления – начальник отдела общего и дополнительного образования министерства образования и науки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20418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638" y="34553"/>
            <a:ext cx="1144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РАЗВИТИЕ ТЕАТРАЛЬНЫХ КРУЖКОВ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ХАБАРОВСКОМ КРАЕ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73" y="1373581"/>
            <a:ext cx="57314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Работают 95 театральных кружков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14 муниципальных районах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2 городских округах</a:t>
            </a:r>
          </a:p>
          <a:p>
            <a:endParaRPr lang="ru-RU" sz="2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073" y="2887173"/>
            <a:ext cx="718963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Планируют открыть театральный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кружок </a:t>
            </a:r>
          </a:p>
          <a:p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282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школы. 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2022 году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–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128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театральных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кружков;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2023 году –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 99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театральных кружков;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2024 году –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 55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театральных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кружков</a:t>
            </a:r>
            <a:endParaRPr lang="ru-RU" sz="2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16501" r="18676"/>
          <a:stretch/>
        </p:blipFill>
        <p:spPr>
          <a:xfrm>
            <a:off x="4638228" y="4353816"/>
            <a:ext cx="2243834" cy="248341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686" y="1160578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163599" y="1365089"/>
            <a:ext cx="5967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Создание в 2023 г. новых мест в образовательных организациях края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художественной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направленности: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77703" y="3134804"/>
            <a:ext cx="46842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119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новых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мест</a:t>
            </a:r>
          </a:p>
          <a:p>
            <a:endParaRPr lang="ru-RU" sz="26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территории края:</a:t>
            </a:r>
            <a:endParaRPr lang="ru-RU" sz="2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г.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Хабаровск,</a:t>
            </a:r>
            <a:endParaRPr lang="ru-RU" sz="2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Солнечный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им. Лазо </a:t>
            </a:r>
          </a:p>
          <a:p>
            <a:endParaRPr lang="ru-RU" sz="2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6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/>
          <a:stretch/>
        </p:blipFill>
        <p:spPr>
          <a:xfrm>
            <a:off x="5425843" y="3975229"/>
            <a:ext cx="2842937" cy="2518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7926" b="13249"/>
          <a:stretch/>
        </p:blipFill>
        <p:spPr>
          <a:xfrm>
            <a:off x="216792" y="3976715"/>
            <a:ext cx="4655662" cy="2539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2" r="49190" b="43081"/>
          <a:stretch/>
        </p:blipFill>
        <p:spPr>
          <a:xfrm>
            <a:off x="2535541" y="0"/>
            <a:ext cx="6669465" cy="18769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1502" r="16686" b="4978"/>
          <a:stretch/>
        </p:blipFill>
        <p:spPr>
          <a:xfrm>
            <a:off x="8931353" y="3976714"/>
            <a:ext cx="2863583" cy="25390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4867" y="2731354"/>
            <a:ext cx="4671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«Пленэр» (10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– 17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лет)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7406" y="2715965"/>
            <a:ext cx="512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ЛиМузИн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» (13 – 17 лет)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9208" y="2149701"/>
            <a:ext cx="3456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Профильные смены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148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7667" y="363398"/>
            <a:ext cx="6687738" cy="887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b="1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ОБРАЗОВАТЕЛЬНЫЙ ФОНД 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«Талант и успех»</a:t>
            </a:r>
            <a:endParaRPr lang="ru-RU" sz="3600" dirty="0">
              <a:solidFill>
                <a:srgbClr val="5B9BD5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036" y="1621749"/>
            <a:ext cx="10849121" cy="8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ГОСУДАРСТВЕННЫЙ ИНФОРМАЦИОННЫЙ РЕСУРС</a:t>
            </a:r>
          </a:p>
          <a:p>
            <a:pPr algn="ctr">
              <a:lnSpc>
                <a:spcPts val="3000"/>
              </a:lnSpc>
            </a:pPr>
            <a:r>
              <a:rPr lang="ru-RU" sz="32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о лицах, проявивших выдающиеся способности</a:t>
            </a:r>
            <a:endParaRPr lang="ru-RU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3832" y="3687542"/>
            <a:ext cx="3132113" cy="841208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00" kern="0" dirty="0" smtClean="0">
                <a:solidFill>
                  <a:srgbClr val="00C9C4"/>
                </a:solidFill>
                <a:cs typeface="Arial" panose="020B0604020202020204" pitchFamily="34" charset="0"/>
              </a:rPr>
              <a:t>Региональный модельный центр</a:t>
            </a:r>
            <a:endParaRPr lang="ru-RU" sz="2200" kern="0" dirty="0">
              <a:solidFill>
                <a:srgbClr val="00C9C4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4502" r="6091" b="14904"/>
          <a:stretch/>
        </p:blipFill>
        <p:spPr>
          <a:xfrm>
            <a:off x="8859687" y="412855"/>
            <a:ext cx="2382631" cy="771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2633" y="3083479"/>
            <a:ext cx="1084912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СИСТЕМА РЕГИОНАЛЬНЫХ КОНКУРСОВ И СОРЕВНОВАНИЙ</a:t>
            </a:r>
            <a:endParaRPr lang="ru-RU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43921" y="3687542"/>
            <a:ext cx="3141903" cy="828329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00" kern="0" dirty="0" smtClean="0">
                <a:solidFill>
                  <a:srgbClr val="00C9C4"/>
                </a:solidFill>
                <a:cs typeface="Arial" panose="020B0604020202020204" pitchFamily="34" charset="0"/>
              </a:rPr>
              <a:t>Краевой детский центр «Созвездие»</a:t>
            </a:r>
            <a:endParaRPr lang="ru-RU" sz="2200" kern="0" dirty="0">
              <a:solidFill>
                <a:srgbClr val="00C9C4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06782" y="4828625"/>
            <a:ext cx="3652905" cy="1286389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700" kern="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Общеобразовательные организации края</a:t>
            </a:r>
            <a:endParaRPr lang="ru-RU" sz="2700" kern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562" y="4825071"/>
            <a:ext cx="4736970" cy="1264541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700" kern="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Учреждения дополнительного образования художественной и спортивной направленности</a:t>
            </a:r>
            <a:endParaRPr lang="ru-RU" sz="2700" kern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63937" y="4830365"/>
            <a:ext cx="3036206" cy="1264541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700" kern="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Учреждения культуры и спорта</a:t>
            </a:r>
            <a:endParaRPr lang="ru-RU" sz="2700" kern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3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F06F9-DCF6-0D44-BBDA-D49434F6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120" y="-1397"/>
            <a:ext cx="8830900" cy="177129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6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ОСНОВА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199" y="136499"/>
            <a:ext cx="1022039" cy="11849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4804" y="1572296"/>
            <a:ext cx="101270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04.12.2007 N 329-ФЗ «О физической культуре и спорте в Российской Федерации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Перечень поручений Президента Российской Федерации по итогам заседания Совета при Президента Российской Федерации по развитию физической культуры и спорта от 10 октября 2019 г. №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Пр-2397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Концепция развития детско-юношеского спорта в Российской Федерации до 2030 года,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утвержденная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распоряжением Правительства Российской Федерации от 28 декабря 2021 г. №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3894-р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Межотраслевая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развития школьного спорта в Хабаровском крае, утвержденная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2021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158" y="1320996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3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3" y="3039934"/>
            <a:ext cx="4419356" cy="381806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63F06F9-DCF6-0D44-BBDA-D49434F6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46" y="442808"/>
            <a:ext cx="5460643" cy="9612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Школьные спортивные клубы Хабаровского края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B63F06F9-DCF6-0D44-BBDA-D49434F626A8}"/>
              </a:ext>
            </a:extLst>
          </p:cNvPr>
          <p:cNvSpPr txBox="1">
            <a:spLocks/>
          </p:cNvSpPr>
          <p:nvPr/>
        </p:nvSpPr>
        <p:spPr>
          <a:xfrm>
            <a:off x="-417094" y="191854"/>
            <a:ext cx="6561221" cy="501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Краевые мероприятия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211" y="1094696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Первенство Хабаровского края по спортивному ориентированию среди учащихся (лыжные дисциплины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Первенство Хабаровского края по спортивному ориентированию среди учащихся (кроссовые дисциплины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Кубок Хабаровского края по спортивному ориентированию среди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краевого этапа Всероссийских спортивных игр школьных спортивных клубов в Хабаровском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Краевые соревнования по спортивному ориентированию среди учащихся городских округов и муниципальных районов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218710" y="869981"/>
            <a:ext cx="3067377" cy="1015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715261" y="1649944"/>
            <a:ext cx="3067377" cy="1015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23413" y="1896806"/>
            <a:ext cx="518449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312 </a:t>
            </a:r>
            <a:endParaRPr lang="ru-RU" sz="4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школьных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спортивных клубов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2422" y="3416490"/>
            <a:ext cx="5379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Почти 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82% </a:t>
            </a:r>
          </a:p>
          <a:p>
            <a:pPr marL="360000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количества     общеобразовательных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21" r="21171" b="28212"/>
          <a:stretch/>
        </p:blipFill>
        <p:spPr>
          <a:xfrm>
            <a:off x="0" y="-67128"/>
            <a:ext cx="9015663" cy="2757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2" t="23936" r="25198" b="4471"/>
          <a:stretch/>
        </p:blipFill>
        <p:spPr>
          <a:xfrm>
            <a:off x="10156846" y="-62779"/>
            <a:ext cx="2035154" cy="26733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88323" y="2647010"/>
            <a:ext cx="6395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«Президентские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спортивные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игры», «Президентские состязания»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6905" y="4032592"/>
            <a:ext cx="3728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2021 г. -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место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из 84 субъектов РФ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2020 г. - 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27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место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из 84 субъектов РФ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6833"/>
          <a:stretch/>
        </p:blipFill>
        <p:spPr>
          <a:xfrm>
            <a:off x="9735088" y="3662673"/>
            <a:ext cx="2448704" cy="30756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25428" r="5390" b="3249"/>
          <a:stretch/>
        </p:blipFill>
        <p:spPr>
          <a:xfrm>
            <a:off x="244177" y="4454954"/>
            <a:ext cx="4433840" cy="2283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720" y="2690119"/>
            <a:ext cx="5329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смены: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ФОКСТРОТ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»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(13-17 лет)</a:t>
            </a:r>
          </a:p>
          <a:p>
            <a:pPr algn="ctr">
              <a:spcBef>
                <a:spcPts val="600"/>
              </a:spcBef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Чемпионы» (13-17 лет)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3" y="3039934"/>
            <a:ext cx="4419356" cy="381806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6839" y="372535"/>
            <a:ext cx="11832866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СОЗДАНИЕ В 2023 Г. НОВЫХ МЕСТ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образовательных организациях края </a:t>
            </a:r>
            <a:b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физкультурно-спортивной направленности</a:t>
            </a:r>
            <a:endParaRPr lang="ru-RU" sz="3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817" y="2518350"/>
            <a:ext cx="5724939" cy="438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700" b="1" dirty="0" smtClean="0">
                <a:solidFill>
                  <a:schemeClr val="accent1">
                    <a:lumMod val="50000"/>
                  </a:schemeClr>
                </a:solidFill>
              </a:rPr>
              <a:t>454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новых места</a:t>
            </a:r>
          </a:p>
          <a:p>
            <a:pPr>
              <a:lnSpc>
                <a:spcPts val="3120"/>
              </a:lnSpc>
            </a:pPr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ru-RU" sz="45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территорий края:</a:t>
            </a:r>
          </a:p>
          <a:p>
            <a:pPr>
              <a:lnSpc>
                <a:spcPts val="3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 Хабаровск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	Комсомольский,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	Солнечный,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	им. Лазо,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	Николаевский,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	Амурский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6855" y="2704918"/>
            <a:ext cx="4117474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Федеральная и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краевая субсидии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4 247 630 руб.</a:t>
            </a:r>
            <a:endParaRPr lang="ru-RU" sz="4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770" y="1914554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3" y="3039934"/>
            <a:ext cx="4419356" cy="38180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3F06F9-DCF6-0D44-BBDA-D49434F6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2" y="1344991"/>
            <a:ext cx="11226805" cy="5093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14" y="219122"/>
            <a:ext cx="1154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НА 2022-2024 гг.: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770" y="1096410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6314" y="1327368"/>
            <a:ext cx="11210044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внести 100% школьных спортивных клубов до 2024 года во Всероссийский реестр школьных спортивных клубов на сайте ФЦОМОФВ;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-  внедрить учебно-методический комплект для педагогов в области физической культуры и спорта в 2022 году;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- продолжить методическое сопровождение руководителей в области физической культуры и спорта в Хабаровском крае;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- провести муниципальные этапы Всероссийских спортивных игр школьных спортивных клубов в 2023 году;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- продолжить взаимодействие с федерациями по видам спорта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190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9848" y="272102"/>
            <a:ext cx="11020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НАПРАВЛЕНИЕ «ИСКУССТВО» </a:t>
            </a: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2021-2022 уч. год - ОХВАТ 7967 УЧАСТНИКОВ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3" y="3039934"/>
            <a:ext cx="4419356" cy="38180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3" y="4396065"/>
            <a:ext cx="2843722" cy="1998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40" y="2312406"/>
            <a:ext cx="2301224" cy="2120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3" y="2312406"/>
            <a:ext cx="2843722" cy="1774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42" y="4425738"/>
            <a:ext cx="2086732" cy="2277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7" y="2324201"/>
            <a:ext cx="2580501" cy="2071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99" y="4432663"/>
            <a:ext cx="2263865" cy="226386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770" y="1096410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8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6424" y="137041"/>
            <a:ext cx="927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РЕГИОНАЛЬНЫЙ ОПЕРАТОР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всероссийских конкурсов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H:\Педсовет ОВЗ\23.12.20\WhatsApp Image 2020-05-22 at 08.07.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05" y="0"/>
            <a:ext cx="1782619" cy="178540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05491"/>
              </p:ext>
            </p:extLst>
          </p:nvPr>
        </p:nvGraphicFramePr>
        <p:xfrm>
          <a:off x="1881082" y="1924707"/>
          <a:ext cx="8390640" cy="283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708">
                  <a:extLst>
                    <a:ext uri="{9D8B030D-6E8A-4147-A177-3AD203B41FA5}">
                      <a16:colId xmlns:a16="http://schemas.microsoft.com/office/drawing/2014/main" xmlns="" val="4189219881"/>
                    </a:ext>
                  </a:extLst>
                </a:gridCol>
                <a:gridCol w="880710">
                  <a:extLst>
                    <a:ext uri="{9D8B030D-6E8A-4147-A177-3AD203B41FA5}">
                      <a16:colId xmlns:a16="http://schemas.microsoft.com/office/drawing/2014/main" xmlns="" val="3158246918"/>
                    </a:ext>
                  </a:extLst>
                </a:gridCol>
                <a:gridCol w="993002">
                  <a:extLst>
                    <a:ext uri="{9D8B030D-6E8A-4147-A177-3AD203B41FA5}">
                      <a16:colId xmlns:a16="http://schemas.microsoft.com/office/drawing/2014/main" xmlns="" val="3357748007"/>
                    </a:ext>
                  </a:extLst>
                </a:gridCol>
                <a:gridCol w="993002">
                  <a:extLst>
                    <a:ext uri="{9D8B030D-6E8A-4147-A177-3AD203B41FA5}">
                      <a16:colId xmlns:a16="http://schemas.microsoft.com/office/drawing/2014/main" xmlns="" val="4196567458"/>
                    </a:ext>
                  </a:extLst>
                </a:gridCol>
                <a:gridCol w="959218">
                  <a:extLst>
                    <a:ext uri="{9D8B030D-6E8A-4147-A177-3AD203B41FA5}">
                      <a16:colId xmlns:a16="http://schemas.microsoft.com/office/drawing/2014/main" xmlns="" val="2459417585"/>
                    </a:ext>
                  </a:extLst>
                </a:gridCol>
              </a:tblGrid>
              <a:tr h="7803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конкурса  ФГБУК «ВЦХТ»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год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год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8730872"/>
                  </a:ext>
                </a:extLst>
              </a:tr>
              <a:tr h="111962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 детский фестиваль народной культуры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«Наследники традиций»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чел.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284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391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146129"/>
                  </a:ext>
                </a:extLst>
              </a:tr>
              <a:tr h="93009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Большой Всероссийский фестиваль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детского и юношеского творчества, чел.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956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1510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399033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881082" y="5131116"/>
            <a:ext cx="2995718" cy="1224395"/>
            <a:chOff x="0" y="16717"/>
            <a:chExt cx="8715436" cy="232189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16717"/>
              <a:ext cx="8715436" cy="232189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1888344" y="17167"/>
              <a:ext cx="6827092" cy="1690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defTabSz="102235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10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победителей и призеров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93" y="5114528"/>
            <a:ext cx="1389931" cy="14822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01" y="4971290"/>
            <a:ext cx="1675833" cy="154404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1754137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7444631" y="5156008"/>
            <a:ext cx="2995718" cy="1234613"/>
            <a:chOff x="-2986962" y="842876"/>
            <a:chExt cx="8715436" cy="234126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2986962" y="862253"/>
              <a:ext cx="8715436" cy="232189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-2495861" y="842876"/>
              <a:ext cx="6827092" cy="1690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defTabSz="102235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213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победителей и призеров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5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4994" y="-38292"/>
            <a:ext cx="1206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Что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дает обучающимся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включение во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ВСЕРОССИЙСКИЙ БАНК ОДАРЕННЫХ ДЕТЕЙ (ГИР)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994" y="1490669"/>
            <a:ext cx="1155938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1. Ежегодно формируется список претендентов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на получение грантов Президента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Российской Федерации для лиц, проявивших выдающиеся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способности.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2. Фонд «Талант и успех» приглашает победителей и призеров конкурсных мероприятий, включенных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ГИР,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 участию в научно-образовательных программах и проектах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проводимых Фондом.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3. Участие обучающихся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олимпиадах и конкурсах, и внесение 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ГИР, предоставляет им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преференции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(дополнительные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баллы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 поступлении в ведущие вузы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страны.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Фонд «Талант и успех» использует сведения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из ГИР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отборе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профильные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Образовательного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центра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«Сириус»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тех случаях,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 отборе учитываются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академические 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достижения обучающихся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7" t="6385" r="15278" b="1971"/>
          <a:stretch/>
        </p:blipFill>
        <p:spPr>
          <a:xfrm>
            <a:off x="9948950" y="4535115"/>
            <a:ext cx="2243050" cy="217850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686" y="1160578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62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630</Words>
  <Application>Microsoft Office PowerPoint</Application>
  <PresentationFormat>Широкоэкранный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НОРМАТИВНО-ПРАВОВАЯ ОСНОВА</vt:lpstr>
      <vt:lpstr>Школьные спортивные клубы Хабаровского края</vt:lpstr>
      <vt:lpstr>Презентация PowerPoint</vt:lpstr>
      <vt:lpstr>СОЗДАНИЕ В 2023 Г. НОВЫХ МЕСТ  в образовательных организациях края  физкультурно-спортивной направленности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 Манвеловна Антоян</dc:creator>
  <cp:lastModifiedBy>209-1</cp:lastModifiedBy>
  <cp:revision>162</cp:revision>
  <cp:lastPrinted>2022-06-29T23:26:46Z</cp:lastPrinted>
  <dcterms:created xsi:type="dcterms:W3CDTF">2021-07-20T04:02:45Z</dcterms:created>
  <dcterms:modified xsi:type="dcterms:W3CDTF">2022-06-30T03:56:42Z</dcterms:modified>
</cp:coreProperties>
</file>